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1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1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67" r:id="rId182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82" Type="http://schemas.openxmlformats.org/officeDocument/2006/relationships/slide" Target="slides/slide112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7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0" name="Shape 4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1" name="Google Shape;4661;p112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C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2" name="Google Shape;4662;p1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63" name="Google Shape;4663;p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5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177.png"/></Relationships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4" name="Shape 4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5" name="Google Shape;4665;p668"/>
          <p:cNvSpPr txBox="1"/>
          <p:nvPr/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66" name="Google Shape;4666;p6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08287" y="897731"/>
            <a:ext cx="34194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67" name="Google Shape;4667;p668"/>
          <p:cNvSpPr txBox="1"/>
          <p:nvPr/>
        </p:nvSpPr>
        <p:spPr>
          <a:xfrm rot="-2630492">
            <a:off x="0" y="3233298"/>
            <a:ext cx="325265" cy="1043966"/>
          </a:xfrm>
          <a:prstGeom prst="rect">
            <a:avLst/>
          </a:prstGeom>
          <a:solidFill>
            <a:schemeClr val="lt1">
              <a:alpha val="37647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8" name="Google Shape;4668;p668"/>
          <p:cNvSpPr txBox="1"/>
          <p:nvPr/>
        </p:nvSpPr>
        <p:spPr>
          <a:xfrm rot="1930151">
            <a:off x="6055364" y="3155334"/>
            <a:ext cx="344840" cy="985413"/>
          </a:xfrm>
          <a:prstGeom prst="rect">
            <a:avLst/>
          </a:prstGeom>
          <a:solidFill>
            <a:schemeClr val="lt1">
              <a:alpha val="37647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9" name="Google Shape;4669;p668"/>
          <p:cNvSpPr txBox="1"/>
          <p:nvPr>
            <p:ph type="title"/>
          </p:nvPr>
        </p:nvSpPr>
        <p:spPr>
          <a:xfrm>
            <a:off x="457200" y="1400175"/>
            <a:ext cx="23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CC"/>
              </a:buClr>
              <a:buSzPts val="3600"/>
              <a:buFont typeface="Nunito"/>
              <a:buNone/>
            </a:pPr>
            <a:r>
              <a:rPr b="1" i="1" lang="zh-CN" sz="2400" u="none" cap="none" strike="noStrike">
                <a:solidFill>
                  <a:srgbClr val="0066CC"/>
                </a:solidFill>
                <a:latin typeface="Nunito"/>
                <a:ea typeface="Nunito"/>
                <a:cs typeface="Nunito"/>
                <a:sym typeface="Nunito"/>
              </a:rPr>
              <a:t>The “Father”</a:t>
            </a:r>
            <a:endParaRPr/>
          </a:p>
        </p:txBody>
      </p:sp>
      <p:sp>
        <p:nvSpPr>
          <p:cNvPr id="4670" name="Google Shape;4670;p668"/>
          <p:cNvSpPr txBox="1"/>
          <p:nvPr>
            <p:ph idx="1" type="body"/>
          </p:nvPr>
        </p:nvSpPr>
        <p:spPr>
          <a:xfrm>
            <a:off x="457200" y="3755231"/>
            <a:ext cx="8328000" cy="10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CC"/>
              </a:buClr>
              <a:buSzPts val="3000"/>
              <a:buFont typeface="Nunito"/>
              <a:buNone/>
            </a:pPr>
            <a:r>
              <a:rPr b="1" i="0" lang="zh-CN" sz="2800" u="none" cap="none" strike="noStrike">
                <a:solidFill>
                  <a:srgbClr val="0066CC"/>
                </a:solidFill>
                <a:latin typeface="Nunito"/>
                <a:ea typeface="Nunito"/>
                <a:cs typeface="Nunito"/>
                <a:sym typeface="Nunito"/>
              </a:rPr>
              <a:t>  Adam Smith (1723 - 1790)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Char char="–"/>
            </a:pPr>
            <a:r>
              <a:rPr b="1" i="0" lang="zh-CN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Author of the famous book "</a:t>
            </a:r>
            <a:r>
              <a:rPr b="1" i="1" lang="zh-CN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An Inquiry into the Nature and Causes of the Wealth of Nations</a:t>
            </a:r>
            <a:r>
              <a:rPr b="1" i="0" lang="zh-CN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"</a:t>
            </a:r>
            <a:r>
              <a:rPr b="1" i="0" lang="zh-CN" sz="28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/>
          </a:p>
        </p:txBody>
      </p:sp>
      <p:sp>
        <p:nvSpPr>
          <p:cNvPr id="4671" name="Google Shape;4671;p668"/>
          <p:cNvSpPr txBox="1"/>
          <p:nvPr/>
        </p:nvSpPr>
        <p:spPr>
          <a:xfrm rot="1930151">
            <a:off x="2635889" y="478809"/>
            <a:ext cx="344840" cy="985413"/>
          </a:xfrm>
          <a:prstGeom prst="rect">
            <a:avLst/>
          </a:prstGeom>
          <a:solidFill>
            <a:schemeClr val="lt1">
              <a:alpha val="37647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2" name="Google Shape;4672;p668"/>
          <p:cNvSpPr txBox="1"/>
          <p:nvPr/>
        </p:nvSpPr>
        <p:spPr>
          <a:xfrm rot="-1768218">
            <a:off x="6053030" y="486316"/>
            <a:ext cx="349410" cy="970507"/>
          </a:xfrm>
          <a:prstGeom prst="rect">
            <a:avLst/>
          </a:prstGeom>
          <a:solidFill>
            <a:schemeClr val="lt1">
              <a:alpha val="37647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3" name="Google Shape;4673;p668"/>
          <p:cNvSpPr txBox="1"/>
          <p:nvPr/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Nunito"/>
              <a:buNone/>
            </a:pPr>
            <a:r>
              <a:rPr b="1" i="0" lang="zh-CN" sz="4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 Foundation of Economics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